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076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009B2-173A-4FBE-84B2-2B65AC23D283}" type="datetimeFigureOut">
              <a:rPr lang="en-GB" smtClean="0"/>
              <a:t>15/10/2014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7743-BF5A-4C1C-8940-5465873C51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4241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009B2-173A-4FBE-84B2-2B65AC23D283}" type="datetimeFigureOut">
              <a:rPr lang="en-GB" smtClean="0"/>
              <a:t>15/10/2014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7743-BF5A-4C1C-8940-5465873C51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5698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009B2-173A-4FBE-84B2-2B65AC23D283}" type="datetimeFigureOut">
              <a:rPr lang="en-GB" smtClean="0"/>
              <a:t>15/10/2014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7743-BF5A-4C1C-8940-5465873C51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1976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009B2-173A-4FBE-84B2-2B65AC23D283}" type="datetimeFigureOut">
              <a:rPr lang="en-GB" smtClean="0"/>
              <a:t>15/10/2014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7743-BF5A-4C1C-8940-5465873C51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790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009B2-173A-4FBE-84B2-2B65AC23D283}" type="datetimeFigureOut">
              <a:rPr lang="en-GB" smtClean="0"/>
              <a:t>15/10/2014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7743-BF5A-4C1C-8940-5465873C51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059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009B2-173A-4FBE-84B2-2B65AC23D283}" type="datetimeFigureOut">
              <a:rPr lang="en-GB" smtClean="0"/>
              <a:t>15/10/2014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7743-BF5A-4C1C-8940-5465873C51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789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009B2-173A-4FBE-84B2-2B65AC23D283}" type="datetimeFigureOut">
              <a:rPr lang="en-GB" smtClean="0"/>
              <a:t>15/10/2014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7743-BF5A-4C1C-8940-5465873C51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592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009B2-173A-4FBE-84B2-2B65AC23D283}" type="datetimeFigureOut">
              <a:rPr lang="en-GB" smtClean="0"/>
              <a:t>15/10/2014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7743-BF5A-4C1C-8940-5465873C51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82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009B2-173A-4FBE-84B2-2B65AC23D283}" type="datetimeFigureOut">
              <a:rPr lang="en-GB" smtClean="0"/>
              <a:t>15/10/2014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7743-BF5A-4C1C-8940-5465873C51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920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009B2-173A-4FBE-84B2-2B65AC23D283}" type="datetimeFigureOut">
              <a:rPr lang="en-GB" smtClean="0"/>
              <a:t>15/10/2014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7743-BF5A-4C1C-8940-5465873C51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913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009B2-173A-4FBE-84B2-2B65AC23D283}" type="datetimeFigureOut">
              <a:rPr lang="en-GB" smtClean="0"/>
              <a:t>15/10/2014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7743-BF5A-4C1C-8940-5465873C51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179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009B2-173A-4FBE-84B2-2B65AC23D283}" type="datetimeFigureOut">
              <a:rPr lang="en-GB" smtClean="0"/>
              <a:t>15/10/2014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57743-BF5A-4C1C-8940-5465873C51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129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470025"/>
          </a:xfrm>
        </p:spPr>
        <p:txBody>
          <a:bodyPr>
            <a:normAutofit/>
          </a:bodyPr>
          <a:lstStyle/>
          <a:p>
            <a:r>
              <a:rPr lang="bs-Latn-BA" sz="3200" b="1" dirty="0" smtClean="0"/>
              <a:t>Forum za koordinaciju donatora</a:t>
            </a:r>
            <a:br>
              <a:rPr lang="bs-Latn-BA" sz="3200" b="1" dirty="0" smtClean="0"/>
            </a:br>
            <a:r>
              <a:rPr lang="bs-Latn-BA" sz="3200" b="1" dirty="0" smtClean="0"/>
              <a:t>Sarajevo, 16. oktobar 2014 </a:t>
            </a:r>
            <a:endParaRPr lang="en-GB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608" y="2492896"/>
            <a:ext cx="7056784" cy="1752600"/>
          </a:xfrm>
        </p:spPr>
        <p:txBody>
          <a:bodyPr/>
          <a:lstStyle/>
          <a:p>
            <a:r>
              <a:rPr lang="bs-Latn-BA" sz="3600" b="1" dirty="0" smtClean="0">
                <a:solidFill>
                  <a:schemeClr val="tx1"/>
                </a:solidFill>
              </a:rPr>
              <a:t>Aktivnosti Radne grupe za izradu AP za zaštitu od poplava i upravljanje vodama</a:t>
            </a:r>
          </a:p>
          <a:p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11560" y="4725144"/>
            <a:ext cx="344587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bs-Latn-BA" sz="1800" b="1" dirty="0" smtClean="0"/>
              <a:t>Ministarstvo spoljne trgovine i</a:t>
            </a:r>
          </a:p>
          <a:p>
            <a:pPr algn="l"/>
            <a:r>
              <a:rPr lang="en-GB" sz="1800" b="1" dirty="0" smtClean="0"/>
              <a:t>e</a:t>
            </a:r>
            <a:r>
              <a:rPr lang="bs-Latn-BA" sz="1800" b="1" dirty="0" err="1" smtClean="0"/>
              <a:t>konomskih</a:t>
            </a:r>
            <a:r>
              <a:rPr lang="bs-Latn-BA" sz="1800" b="1" dirty="0" smtClean="0"/>
              <a:t> odnosa BiH</a:t>
            </a:r>
          </a:p>
          <a:p>
            <a:pPr algn="l"/>
            <a:r>
              <a:rPr lang="bs-Latn-BA" sz="1800" b="1" dirty="0" err="1" smtClean="0"/>
              <a:t>www.mvteo.gov.ba</a:t>
            </a:r>
            <a:endParaRPr lang="en-GB" sz="1800" b="1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860032" y="4725144"/>
            <a:ext cx="394993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bs-Latn-BA" sz="1800" b="1" dirty="0" smtClean="0"/>
              <a:t>Boško Kenjić, </a:t>
            </a:r>
            <a:r>
              <a:rPr lang="bs-Latn-BA" sz="1800" b="1" dirty="0" err="1" smtClean="0"/>
              <a:t>v.d</a:t>
            </a:r>
            <a:r>
              <a:rPr lang="bs-Latn-BA" sz="1800" b="1" dirty="0" smtClean="0"/>
              <a:t>. </a:t>
            </a:r>
            <a:r>
              <a:rPr lang="bs-Latn-BA" sz="1800" b="1" dirty="0"/>
              <a:t>p</a:t>
            </a:r>
            <a:r>
              <a:rPr lang="bs-Latn-BA" sz="1800" b="1" dirty="0" smtClean="0"/>
              <a:t>omoćnik ministra</a:t>
            </a:r>
            <a:endParaRPr lang="en-GB" sz="1800" b="1" dirty="0" smtClean="0"/>
          </a:p>
          <a:p>
            <a:pPr algn="l"/>
            <a:r>
              <a:rPr lang="en-GB" sz="1800" b="1" dirty="0" smtClean="0"/>
              <a:t>Tel: +387 33 262 155</a:t>
            </a:r>
            <a:endParaRPr lang="bs-Latn-BA" sz="1800" b="1" dirty="0" smtClean="0"/>
          </a:p>
          <a:p>
            <a:pPr algn="l"/>
            <a:r>
              <a:rPr lang="bs-Latn-BA" sz="1800" b="1" dirty="0" smtClean="0"/>
              <a:t>E-mail: </a:t>
            </a:r>
            <a:r>
              <a:rPr lang="bs-Latn-BA" sz="1800" b="1" dirty="0" err="1" smtClean="0"/>
              <a:t>bosko.kenjic</a:t>
            </a:r>
            <a:r>
              <a:rPr lang="en-US" sz="1800" b="1" dirty="0" smtClean="0"/>
              <a:t>@</a:t>
            </a:r>
            <a:r>
              <a:rPr lang="en-GB" sz="1800" b="1" dirty="0" smtClean="0"/>
              <a:t>mvteo.gov.ba</a:t>
            </a:r>
            <a:endParaRPr lang="bs-Latn-BA" sz="1800" b="1" dirty="0" smtClean="0"/>
          </a:p>
          <a:p>
            <a:pPr algn="l"/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76069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 smtClean="0"/>
              <a:t>Sadr</a:t>
            </a:r>
            <a:r>
              <a:rPr lang="bs-Latn-BA" sz="3200" b="1" dirty="0" err="1" smtClean="0"/>
              <a:t>žaj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s-Latn-BA" dirty="0" smtClean="0"/>
              <a:t>Radna grupa za izradu </a:t>
            </a:r>
            <a:r>
              <a:rPr lang="bs-Latn-BA" dirty="0" err="1" smtClean="0"/>
              <a:t>Akcionog</a:t>
            </a:r>
            <a:r>
              <a:rPr lang="bs-Latn-BA" dirty="0" smtClean="0"/>
              <a:t> plana za zaštitu od poplava i upravljanje vodama</a:t>
            </a:r>
          </a:p>
          <a:p>
            <a:r>
              <a:rPr lang="bs-Latn-BA" dirty="0" smtClean="0"/>
              <a:t>Akcioni plan za zaštitu od poplava i upravljanje vodama</a:t>
            </a:r>
          </a:p>
          <a:p>
            <a:r>
              <a:rPr lang="bs-Latn-BA" dirty="0" smtClean="0"/>
              <a:t>Posebne mjere za zaštitu od poplava</a:t>
            </a:r>
          </a:p>
          <a:p>
            <a:r>
              <a:rPr lang="bs-Latn-BA" dirty="0" smtClean="0"/>
              <a:t>Regionalni program BiH - Srbija</a:t>
            </a:r>
          </a:p>
          <a:p>
            <a:endParaRPr lang="bs-Latn-BA" dirty="0" smtClean="0"/>
          </a:p>
          <a:p>
            <a:endParaRPr lang="bs-Latn-BA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489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sz="3200" b="1" dirty="0" smtClean="0"/>
              <a:t>Radna grupa za izradu </a:t>
            </a:r>
            <a:r>
              <a:rPr lang="bs-Latn-BA" sz="3200" b="1" dirty="0" err="1" smtClean="0"/>
              <a:t>Akcionog</a:t>
            </a:r>
            <a:r>
              <a:rPr lang="bs-Latn-BA" sz="3200" b="1" dirty="0" smtClean="0"/>
              <a:t> plana za zaštitu od poplava i upravljanje vodama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525963"/>
          </a:xfrm>
        </p:spPr>
        <p:txBody>
          <a:bodyPr/>
          <a:lstStyle/>
          <a:p>
            <a:pPr algn="just"/>
            <a:r>
              <a:rPr lang="bs-Latn-BA" dirty="0" smtClean="0"/>
              <a:t>MSTEO BiH </a:t>
            </a:r>
            <a:r>
              <a:rPr lang="bs-Latn-BA" dirty="0" err="1" smtClean="0"/>
              <a:t>formiralo</a:t>
            </a:r>
            <a:r>
              <a:rPr lang="bs-Latn-BA" dirty="0" smtClean="0"/>
              <a:t> Radnu grupu</a:t>
            </a:r>
          </a:p>
          <a:p>
            <a:pPr algn="just"/>
            <a:r>
              <a:rPr lang="bs-Latn-BA" dirty="0" smtClean="0"/>
              <a:t>Članove </a:t>
            </a:r>
            <a:r>
              <a:rPr lang="bs-Latn-BA" dirty="0" err="1" smtClean="0"/>
              <a:t>nominovale</a:t>
            </a:r>
            <a:r>
              <a:rPr lang="bs-Latn-BA" dirty="0" smtClean="0"/>
              <a:t> nadležne institucije iz sektora vodoprivrede</a:t>
            </a:r>
          </a:p>
          <a:p>
            <a:pPr algn="just"/>
            <a:r>
              <a:rPr lang="bs-Latn-BA" dirty="0" smtClean="0"/>
              <a:t>Mandat: </a:t>
            </a:r>
          </a:p>
          <a:p>
            <a:pPr lvl="1" algn="just"/>
            <a:r>
              <a:rPr lang="bs-Latn-BA" b="1" dirty="0" smtClean="0"/>
              <a:t>Nacrt </a:t>
            </a:r>
            <a:r>
              <a:rPr lang="bs-Latn-BA" b="1" dirty="0" err="1" smtClean="0"/>
              <a:t>Akcionog</a:t>
            </a:r>
            <a:r>
              <a:rPr lang="bs-Latn-BA" b="1" dirty="0" smtClean="0"/>
              <a:t> plana za zaštitu od poplava i upravljanje vodama</a:t>
            </a:r>
          </a:p>
          <a:p>
            <a:pPr marL="457200" lvl="1" indent="0" algn="just">
              <a:buNone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35188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sz="3200" b="1" dirty="0" smtClean="0"/>
              <a:t>Akcioni plan za zaštitu od poplava i upravljanje vodama I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bs-Latn-BA" dirty="0" smtClean="0"/>
              <a:t>AP u fazi pripreme - period 2014-2017</a:t>
            </a:r>
          </a:p>
          <a:p>
            <a:pPr algn="just"/>
            <a:r>
              <a:rPr lang="bs-Latn-BA" dirty="0" smtClean="0"/>
              <a:t>Nadležne institucije i </a:t>
            </a:r>
            <a:r>
              <a:rPr lang="bs-Latn-BA" dirty="0" err="1" smtClean="0"/>
              <a:t>finasijska</a:t>
            </a:r>
            <a:r>
              <a:rPr lang="bs-Latn-BA" dirty="0" smtClean="0"/>
              <a:t> procjena</a:t>
            </a:r>
          </a:p>
          <a:p>
            <a:pPr algn="just"/>
            <a:r>
              <a:rPr lang="bs-Latn-BA" dirty="0" smtClean="0"/>
              <a:t>Usvajanje </a:t>
            </a:r>
            <a:r>
              <a:rPr lang="bs-Latn-BA" dirty="0" err="1" smtClean="0"/>
              <a:t>Akcionog</a:t>
            </a:r>
            <a:r>
              <a:rPr lang="bs-Latn-BA" dirty="0" smtClean="0"/>
              <a:t> plana</a:t>
            </a:r>
          </a:p>
          <a:p>
            <a:pPr algn="just"/>
            <a:r>
              <a:rPr lang="bs-Latn-BA" dirty="0" smtClean="0"/>
              <a:t>Ključne akcije</a:t>
            </a:r>
          </a:p>
          <a:p>
            <a:pPr marL="971550" lvl="1" indent="-514350" algn="just">
              <a:buAutoNum type="arabicPeriod"/>
            </a:pPr>
            <a:r>
              <a:rPr lang="bs-Latn-BA" dirty="0" smtClean="0"/>
              <a:t>Saniranje šteta od poplava, erozija i bujica na postojećim vodnim objektima, riječnim koritima i kanalima</a:t>
            </a:r>
          </a:p>
          <a:p>
            <a:pPr marL="1200150" lvl="2" indent="-342900" algn="just">
              <a:buFontTx/>
              <a:buChar char="-"/>
            </a:pPr>
            <a:r>
              <a:rPr lang="bs-Latn-BA" dirty="0" smtClean="0"/>
              <a:t>Rekonstrukcija i </a:t>
            </a:r>
            <a:r>
              <a:rPr lang="bs-Latn-BA" dirty="0" err="1" smtClean="0"/>
              <a:t>nadvišenje</a:t>
            </a:r>
            <a:r>
              <a:rPr lang="bs-Latn-BA" dirty="0" smtClean="0"/>
              <a:t> nasipa; čišćenje i sanacija </a:t>
            </a:r>
            <a:r>
              <a:rPr lang="bs-Latn-BA" dirty="0" err="1" smtClean="0"/>
              <a:t>kanalske</a:t>
            </a:r>
            <a:r>
              <a:rPr lang="bs-Latn-BA" dirty="0" smtClean="0"/>
              <a:t> mreže; sanacija i rekonstrukcija </a:t>
            </a:r>
            <a:r>
              <a:rPr lang="bs-Latn-BA" dirty="0" err="1" smtClean="0"/>
              <a:t>pumpnih</a:t>
            </a:r>
            <a:r>
              <a:rPr lang="bs-Latn-BA" dirty="0" smtClean="0"/>
              <a:t> stanica; čišćenje naplavina</a:t>
            </a:r>
          </a:p>
          <a:p>
            <a:pPr marL="971550" lvl="1" indent="-514350" algn="just">
              <a:buAutoNum type="arabicPeriod"/>
            </a:pPr>
            <a:r>
              <a:rPr lang="bs-Latn-BA" dirty="0" smtClean="0"/>
              <a:t>Usklađivanje sistema zaštite od poplava u BiH sa Direktivom 2007/60/EC</a:t>
            </a:r>
          </a:p>
          <a:p>
            <a:pPr marL="1200150" lvl="2" indent="-342900" algn="just">
              <a:buFontTx/>
              <a:buChar char="-"/>
            </a:pPr>
            <a:r>
              <a:rPr lang="bs-Latn-BA" dirty="0" smtClean="0"/>
              <a:t>Karte opasnosti i karte rizika od poplava; Planovi upravljanja rizikom od poplava; razmjena informacija; povezivanje sa RBM planovima, uključivanje pitanja klimatskih promjena i učešće </a:t>
            </a:r>
            <a:r>
              <a:rPr lang="bs-Latn-BA" dirty="0" err="1" smtClean="0"/>
              <a:t>zainteresovanih</a:t>
            </a:r>
            <a:r>
              <a:rPr lang="bs-Latn-BA" dirty="0" smtClean="0"/>
              <a:t> strana i javnosti </a:t>
            </a:r>
          </a:p>
          <a:p>
            <a:pPr lvl="1"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0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b="1" dirty="0" err="1" smtClean="0"/>
              <a:t>Akcioni</a:t>
            </a:r>
            <a:r>
              <a:rPr lang="pl-PL" sz="3200" b="1" dirty="0" smtClean="0"/>
              <a:t> plan za </a:t>
            </a:r>
            <a:r>
              <a:rPr lang="pl-PL" sz="3200" b="1" dirty="0" err="1" smtClean="0"/>
              <a:t>zaštitu</a:t>
            </a:r>
            <a:r>
              <a:rPr lang="pl-PL" sz="3200" b="1" dirty="0" smtClean="0"/>
              <a:t> od </a:t>
            </a:r>
            <a:r>
              <a:rPr lang="pl-PL" sz="3200" b="1" dirty="0" err="1" smtClean="0"/>
              <a:t>poplava</a:t>
            </a:r>
            <a:r>
              <a:rPr lang="pl-PL" sz="3200" b="1" dirty="0" smtClean="0"/>
              <a:t> i </a:t>
            </a:r>
            <a:r>
              <a:rPr lang="pl-PL" sz="3200" b="1" dirty="0" err="1" smtClean="0"/>
              <a:t>upravljanje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vodama</a:t>
            </a:r>
            <a:r>
              <a:rPr lang="pl-PL" sz="3200" b="1" dirty="0" smtClean="0"/>
              <a:t> II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61662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bs-Latn-BA" sz="4000" dirty="0" smtClean="0"/>
              <a:t>Ključne akcije – nastavak</a:t>
            </a:r>
          </a:p>
          <a:p>
            <a:pPr marL="971550" lvl="1" indent="-514350" algn="just">
              <a:buAutoNum type="arabicPeriod" startAt="3"/>
            </a:pPr>
            <a:r>
              <a:rPr lang="vi-VN" dirty="0" smtClean="0"/>
              <a:t>Usvajanje novih tehničkih rješenja zaštite od poplava, erozija i bujica za naselja i gradove koji nemaju zaštitne vodne objekte</a:t>
            </a:r>
            <a:endParaRPr lang="bs-Latn-BA" dirty="0" smtClean="0"/>
          </a:p>
          <a:p>
            <a:pPr marL="971550" lvl="1" indent="-514350" algn="just">
              <a:buAutoNum type="arabicPeriod" startAt="3"/>
            </a:pPr>
            <a:r>
              <a:rPr lang="vi-VN" dirty="0" smtClean="0"/>
              <a:t>Uspostavljanje hidrološkog prognoznog sistema u BiH</a:t>
            </a:r>
            <a:endParaRPr lang="bs-Latn-BA" dirty="0" smtClean="0"/>
          </a:p>
          <a:p>
            <a:pPr marL="1200150" lvl="2" indent="-342900" algn="just">
              <a:buFontTx/>
              <a:buChar char="-"/>
            </a:pPr>
            <a:r>
              <a:rPr lang="bs-Latn-BA" dirty="0" smtClean="0"/>
              <a:t>Modernizacija i automatizacija </a:t>
            </a:r>
            <a:r>
              <a:rPr lang="bs-Latn-BA" dirty="0" err="1" smtClean="0"/>
              <a:t>metereoloških</a:t>
            </a:r>
            <a:r>
              <a:rPr lang="bs-Latn-BA" dirty="0" smtClean="0"/>
              <a:t>, </a:t>
            </a:r>
            <a:r>
              <a:rPr lang="bs-Latn-BA" dirty="0" err="1" smtClean="0"/>
              <a:t>padavinskih</a:t>
            </a:r>
            <a:r>
              <a:rPr lang="bs-Latn-BA" dirty="0"/>
              <a:t> </a:t>
            </a:r>
            <a:r>
              <a:rPr lang="bs-Latn-BA" dirty="0" smtClean="0"/>
              <a:t>i hidroloških stanica; uspostavljanje hidroloških </a:t>
            </a:r>
            <a:r>
              <a:rPr lang="bs-Latn-BA" dirty="0" err="1" smtClean="0"/>
              <a:t>prognoznih</a:t>
            </a:r>
            <a:r>
              <a:rPr lang="bs-Latn-BA" dirty="0" smtClean="0"/>
              <a:t> modela za </a:t>
            </a:r>
            <a:r>
              <a:rPr lang="bs-Latn-BA" dirty="0" err="1" smtClean="0"/>
              <a:t>rječne</a:t>
            </a:r>
            <a:r>
              <a:rPr lang="bs-Latn-BA" dirty="0" smtClean="0"/>
              <a:t> </a:t>
            </a:r>
            <a:r>
              <a:rPr lang="bs-Latn-BA" dirty="0" err="1" smtClean="0"/>
              <a:t>slivove</a:t>
            </a:r>
            <a:r>
              <a:rPr lang="bs-Latn-BA" dirty="0" smtClean="0"/>
              <a:t> u BiH; procedure za razmjenu </a:t>
            </a:r>
            <a:r>
              <a:rPr lang="bs-Latn-BA" dirty="0" err="1" smtClean="0"/>
              <a:t>metereoloških</a:t>
            </a:r>
            <a:r>
              <a:rPr lang="bs-Latn-BA" dirty="0" smtClean="0"/>
              <a:t> i hidroloških podataka</a:t>
            </a:r>
          </a:p>
          <a:p>
            <a:pPr marL="971550" lvl="1" indent="-514350" algn="just">
              <a:buAutoNum type="arabicPeriod" startAt="3"/>
            </a:pPr>
            <a:r>
              <a:rPr lang="vi-VN" dirty="0" smtClean="0"/>
              <a:t>Jačanje kapaciteta, obezbjeđenje odgovarajućeg nivoa koordinacije, saradnje i učešća u radu međunarodnih tijela</a:t>
            </a:r>
            <a:endParaRPr lang="bs-Latn-BA" dirty="0" smtClean="0"/>
          </a:p>
          <a:p>
            <a:pPr marL="1200150" lvl="2" indent="-342900" algn="just">
              <a:buFontTx/>
              <a:buChar char="-"/>
            </a:pPr>
            <a:r>
              <a:rPr lang="bs-Latn-BA" dirty="0" smtClean="0"/>
              <a:t>Jačanje kapaciteta institucija uključujući i </a:t>
            </a:r>
            <a:r>
              <a:rPr lang="bs-Latn-BA" dirty="0" err="1" smtClean="0"/>
              <a:t>finasijska</a:t>
            </a:r>
            <a:r>
              <a:rPr lang="bs-Latn-BA" dirty="0" smtClean="0"/>
              <a:t> sredstva; jasan način koordinacije; međusobno usklađivanje pravnog okvira u povezanim sektorima</a:t>
            </a:r>
            <a:endParaRPr lang="bs-Latn-BA" dirty="0"/>
          </a:p>
          <a:p>
            <a:pPr marL="971550" lvl="1" indent="-514350" algn="just">
              <a:buAutoNum type="arabicPeriod" startAt="3"/>
            </a:pPr>
            <a:r>
              <a:rPr lang="vi-VN" dirty="0" smtClean="0"/>
              <a:t>Upravljanje vodama</a:t>
            </a:r>
            <a:endParaRPr lang="bs-Latn-BA" dirty="0" smtClean="0"/>
          </a:p>
          <a:p>
            <a:pPr marL="1200150" lvl="2" indent="-342900" algn="just">
              <a:buFontTx/>
              <a:buChar char="-"/>
            </a:pPr>
            <a:r>
              <a:rPr lang="bs-Latn-BA" dirty="0" smtClean="0"/>
              <a:t>Harmonizacija pravnog okvira sa EU zakonodavstvom; </a:t>
            </a:r>
            <a:r>
              <a:rPr lang="bs-Latn-BA" dirty="0"/>
              <a:t>p</a:t>
            </a:r>
            <a:r>
              <a:rPr lang="bs-Latn-BA" dirty="0" smtClean="0"/>
              <a:t>lanovi upravljanja riječnim </a:t>
            </a:r>
            <a:r>
              <a:rPr lang="bs-Latn-BA" dirty="0" err="1" smtClean="0"/>
              <a:t>slivovima</a:t>
            </a:r>
            <a:r>
              <a:rPr lang="bs-Latn-BA" dirty="0" smtClean="0"/>
              <a:t>, provođenje mjera za zaštitu voda posebno u područjima koja su izložena većem riziku od poplava</a:t>
            </a:r>
          </a:p>
          <a:p>
            <a:pPr marL="857250" lvl="2" indent="0" algn="just">
              <a:buNone/>
            </a:pPr>
            <a:endParaRPr lang="vi-VN" dirty="0" smtClean="0"/>
          </a:p>
        </p:txBody>
      </p:sp>
    </p:spTree>
    <p:extLst>
      <p:ext uri="{BB962C8B-B14F-4D97-AF65-F5344CB8AC3E}">
        <p14:creationId xmlns:p14="http://schemas.microsoft.com/office/powerpoint/2010/main" val="194131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s-Latn-BA" b="1" dirty="0" smtClean="0"/>
              <a:t>Posebne mjere za zaštitu od poplava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20000"/>
          </a:bodyPr>
          <a:lstStyle/>
          <a:p>
            <a:r>
              <a:rPr lang="bs-Latn-BA" dirty="0" smtClean="0"/>
              <a:t>Akcioni dokument </a:t>
            </a:r>
            <a:r>
              <a:rPr lang="bs-Latn-BA" dirty="0" err="1" smtClean="0"/>
              <a:t>usaglašen</a:t>
            </a:r>
            <a:r>
              <a:rPr lang="bs-Latn-BA" dirty="0" smtClean="0"/>
              <a:t> i pripremljen</a:t>
            </a:r>
          </a:p>
          <a:p>
            <a:r>
              <a:rPr lang="bs-Latn-BA" dirty="0" smtClean="0"/>
              <a:t>Tri komponente</a:t>
            </a:r>
          </a:p>
          <a:p>
            <a:pPr marL="971550" lvl="1" indent="-514350">
              <a:buAutoNum type="arabicPeriod"/>
            </a:pPr>
            <a:r>
              <a:rPr lang="bs-Latn-BA" dirty="0" smtClean="0"/>
              <a:t>Izrada mapa rizika i mapa opasnosti od poplava za cijelu teritoriju BiH</a:t>
            </a:r>
          </a:p>
          <a:p>
            <a:pPr marL="1200150" lvl="2" indent="-342900">
              <a:buFontTx/>
              <a:buChar char="-"/>
            </a:pPr>
            <a:r>
              <a:rPr lang="bs-Latn-BA" dirty="0" smtClean="0"/>
              <a:t>Preliminarna procjena rizika od </a:t>
            </a:r>
            <a:r>
              <a:rPr lang="bs-Latn-BA" dirty="0" err="1" smtClean="0"/>
              <a:t>polava</a:t>
            </a:r>
            <a:r>
              <a:rPr lang="bs-Latn-BA" dirty="0" smtClean="0"/>
              <a:t>; digitalni model terena; model za </a:t>
            </a:r>
            <a:r>
              <a:rPr lang="bs-Latn-BA" dirty="0" err="1" smtClean="0"/>
              <a:t>izračun</a:t>
            </a:r>
            <a:r>
              <a:rPr lang="bs-Latn-BA" dirty="0" smtClean="0"/>
              <a:t> linije poplava, dubine i brzine; izrada mapa</a:t>
            </a:r>
          </a:p>
          <a:p>
            <a:pPr marL="971550" lvl="1" indent="-514350">
              <a:buAutoNum type="arabicPeriod"/>
            </a:pPr>
            <a:r>
              <a:rPr lang="bs-Latn-BA" dirty="0" smtClean="0"/>
              <a:t>Hidrološki </a:t>
            </a:r>
            <a:r>
              <a:rPr lang="bs-Latn-BA" dirty="0" err="1" smtClean="0"/>
              <a:t>prognozni</a:t>
            </a:r>
            <a:r>
              <a:rPr lang="bs-Latn-BA" dirty="0" smtClean="0"/>
              <a:t> model za sliv rijeke Bosne uključujući </a:t>
            </a:r>
            <a:r>
              <a:rPr lang="bs-Latn-BA" dirty="0" err="1" smtClean="0"/>
              <a:t>pod-slivove</a:t>
            </a:r>
            <a:r>
              <a:rPr lang="bs-Latn-BA" dirty="0" smtClean="0"/>
              <a:t> Ukrine, Tinje i Brke</a:t>
            </a:r>
          </a:p>
          <a:p>
            <a:pPr marL="1200150" lvl="2" indent="-342900">
              <a:buFontTx/>
              <a:buChar char="-"/>
            </a:pPr>
            <a:r>
              <a:rPr lang="bs-Latn-BA" dirty="0" smtClean="0"/>
              <a:t>Integralni pristup, pouzdana prognoza protoka i vodostaja</a:t>
            </a:r>
          </a:p>
          <a:p>
            <a:pPr marL="971550" lvl="1" indent="-514350">
              <a:buAutoNum type="arabicPeriod"/>
            </a:pPr>
            <a:r>
              <a:rPr lang="bs-Latn-BA" dirty="0" smtClean="0"/>
              <a:t>Rekonstrukcija zaštitnih vodnih objekata </a:t>
            </a:r>
          </a:p>
          <a:p>
            <a:pPr marL="1200150" lvl="2" indent="-342900">
              <a:buFontTx/>
              <a:buChar char="-"/>
            </a:pPr>
            <a:r>
              <a:rPr lang="bs-Latn-BA" dirty="0" smtClean="0"/>
              <a:t>Sava (</a:t>
            </a:r>
            <a:r>
              <a:rPr lang="bs-Latn-BA" dirty="0" err="1" smtClean="0"/>
              <a:t>Odžačka</a:t>
            </a:r>
            <a:r>
              <a:rPr lang="bs-Latn-BA" dirty="0" smtClean="0"/>
              <a:t> i Srednja Posavina), Bosna (Šamac i Doboj) i Janja (regulacija toka)</a:t>
            </a:r>
          </a:p>
          <a:p>
            <a:pPr marL="857250" lvl="2" indent="0">
              <a:buNone/>
            </a:pPr>
            <a:endParaRPr lang="bs-Latn-BA" dirty="0" smtClean="0"/>
          </a:p>
          <a:p>
            <a:pPr marL="971550" lvl="1" indent="-514350">
              <a:buAutoNum type="arabicPeriod"/>
            </a:pPr>
            <a:endParaRPr lang="bs-Latn-BA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966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sz="3200" b="1" dirty="0" smtClean="0"/>
              <a:t>Regionalni program BiH - Srbija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/>
          </a:bodyPr>
          <a:lstStyle/>
          <a:p>
            <a:pPr algn="just"/>
            <a:r>
              <a:rPr lang="bs-Latn-BA" dirty="0" smtClean="0"/>
              <a:t>AD za zaštitu od poplava </a:t>
            </a:r>
            <a:r>
              <a:rPr lang="bs-Latn-BA" dirty="0" err="1" smtClean="0"/>
              <a:t>usaglašen</a:t>
            </a:r>
            <a:r>
              <a:rPr lang="bs-Latn-BA" dirty="0" smtClean="0"/>
              <a:t> i dostavljen EK</a:t>
            </a:r>
          </a:p>
          <a:p>
            <a:pPr algn="just"/>
            <a:r>
              <a:rPr lang="bs-Latn-BA" dirty="0" smtClean="0"/>
              <a:t>Srbija: </a:t>
            </a:r>
          </a:p>
          <a:p>
            <a:pPr lvl="1" algn="just"/>
            <a:r>
              <a:rPr lang="bs-Latn-BA" dirty="0" smtClean="0"/>
              <a:t>Rekonstrukcija desnog nasipa na rijeci Savi – Zapadna i Istočna </a:t>
            </a:r>
            <a:r>
              <a:rPr lang="bs-Latn-BA" dirty="0" err="1" smtClean="0"/>
              <a:t>Mačva</a:t>
            </a:r>
            <a:endParaRPr lang="bs-Latn-BA" dirty="0" smtClean="0"/>
          </a:p>
          <a:p>
            <a:pPr algn="just"/>
            <a:r>
              <a:rPr lang="bs-Latn-BA" dirty="0" smtClean="0"/>
              <a:t>BiH: </a:t>
            </a:r>
          </a:p>
          <a:p>
            <a:pPr lvl="1" algn="just"/>
            <a:r>
              <a:rPr lang="bs-Latn-BA" dirty="0" smtClean="0"/>
              <a:t>Rekonstrukcija objekata za zaštitu od poplava u Tuzlanskom kantonu (5 lokacija)</a:t>
            </a:r>
          </a:p>
          <a:p>
            <a:pPr lvl="1" algn="just"/>
            <a:r>
              <a:rPr lang="bs-Latn-BA" dirty="0" smtClean="0"/>
              <a:t>Zaštita od velikih voda na </a:t>
            </a:r>
            <a:r>
              <a:rPr lang="bs-Latn-BA" dirty="0" err="1" smtClean="0"/>
              <a:t>slivu</a:t>
            </a:r>
            <a:r>
              <a:rPr lang="bs-Latn-BA" dirty="0" smtClean="0"/>
              <a:t> rijeke Drine (5 lokacija)</a:t>
            </a:r>
          </a:p>
          <a:p>
            <a:pPr lvl="1" algn="just"/>
            <a:r>
              <a:rPr lang="bs-Latn-BA" dirty="0" smtClean="0"/>
              <a:t>Rekonstrukcija vodnih zaštitnih objekata na rijeci Brka (urbani dio naselja Brka)</a:t>
            </a:r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728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470025"/>
          </a:xfrm>
        </p:spPr>
        <p:txBody>
          <a:bodyPr>
            <a:normAutofit/>
          </a:bodyPr>
          <a:lstStyle/>
          <a:p>
            <a:r>
              <a:rPr lang="bs-Latn-BA" sz="3200" b="1" dirty="0" smtClean="0"/>
              <a:t>Forum za koordinaciju donatora</a:t>
            </a:r>
            <a:br>
              <a:rPr lang="bs-Latn-BA" sz="3200" b="1" dirty="0" smtClean="0"/>
            </a:br>
            <a:r>
              <a:rPr lang="bs-Latn-BA" sz="3200" b="1" dirty="0" smtClean="0"/>
              <a:t>Sarajevo, 16. oktobar 2014 </a:t>
            </a:r>
            <a:endParaRPr lang="en-GB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2132856"/>
            <a:ext cx="7056784" cy="1752600"/>
          </a:xfrm>
        </p:spPr>
        <p:txBody>
          <a:bodyPr/>
          <a:lstStyle/>
          <a:p>
            <a:endParaRPr lang="bs-Latn-BA" sz="3600" b="1" dirty="0" smtClean="0">
              <a:solidFill>
                <a:schemeClr val="tx1"/>
              </a:solidFill>
            </a:endParaRPr>
          </a:p>
          <a:p>
            <a:r>
              <a:rPr lang="bs-Latn-BA" sz="3600" b="1" dirty="0" smtClean="0">
                <a:solidFill>
                  <a:schemeClr val="tx1"/>
                </a:solidFill>
              </a:rPr>
              <a:t>Hvala na pažnji!!!</a:t>
            </a:r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11560" y="4725144"/>
            <a:ext cx="344587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bs-Latn-BA" sz="1800" b="1" dirty="0" smtClean="0"/>
              <a:t>Ministarstvo spoljne trgovine i</a:t>
            </a:r>
          </a:p>
          <a:p>
            <a:pPr algn="l"/>
            <a:r>
              <a:rPr lang="en-GB" sz="1800" b="1" dirty="0" smtClean="0"/>
              <a:t>e</a:t>
            </a:r>
            <a:r>
              <a:rPr lang="bs-Latn-BA" sz="1800" b="1" dirty="0" err="1" smtClean="0"/>
              <a:t>konomskih</a:t>
            </a:r>
            <a:r>
              <a:rPr lang="bs-Latn-BA" sz="1800" b="1" dirty="0" smtClean="0"/>
              <a:t> odnosa BiH</a:t>
            </a:r>
          </a:p>
          <a:p>
            <a:pPr algn="l"/>
            <a:r>
              <a:rPr lang="bs-Latn-BA" sz="1800" b="1" dirty="0" err="1" smtClean="0"/>
              <a:t>www.mvteo.gov.ba</a:t>
            </a:r>
            <a:endParaRPr lang="en-GB" sz="1800" b="1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878094" y="4808659"/>
            <a:ext cx="394993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bs-Latn-BA" sz="1800" b="1" dirty="0" smtClean="0"/>
              <a:t>Boško Kenjić, </a:t>
            </a:r>
            <a:r>
              <a:rPr lang="bs-Latn-BA" sz="1800" b="1" dirty="0" err="1" smtClean="0"/>
              <a:t>v.d</a:t>
            </a:r>
            <a:r>
              <a:rPr lang="bs-Latn-BA" sz="1800" b="1" dirty="0" smtClean="0"/>
              <a:t>. </a:t>
            </a:r>
            <a:r>
              <a:rPr lang="bs-Latn-BA" sz="1800" b="1" dirty="0"/>
              <a:t>p</a:t>
            </a:r>
            <a:r>
              <a:rPr lang="bs-Latn-BA" sz="1800" b="1" dirty="0" smtClean="0"/>
              <a:t>omoćnik ministra</a:t>
            </a:r>
            <a:endParaRPr lang="en-GB" sz="1800" b="1" dirty="0" smtClean="0"/>
          </a:p>
          <a:p>
            <a:pPr algn="l"/>
            <a:r>
              <a:rPr lang="en-GB" sz="1800" b="1" dirty="0" smtClean="0"/>
              <a:t>Tel: +387 33 262 155</a:t>
            </a:r>
            <a:endParaRPr lang="bs-Latn-BA" sz="1800" b="1" dirty="0" smtClean="0"/>
          </a:p>
          <a:p>
            <a:pPr algn="l"/>
            <a:r>
              <a:rPr lang="bs-Latn-BA" sz="1800" b="1" dirty="0" smtClean="0"/>
              <a:t>E-mail: </a:t>
            </a:r>
            <a:r>
              <a:rPr lang="bs-Latn-BA" sz="1800" b="1" dirty="0" err="1" smtClean="0"/>
              <a:t>bosko.kenjic</a:t>
            </a:r>
            <a:r>
              <a:rPr lang="en-US" sz="1800" b="1" dirty="0" smtClean="0"/>
              <a:t>@</a:t>
            </a:r>
            <a:r>
              <a:rPr lang="en-GB" sz="1800" b="1" dirty="0" smtClean="0"/>
              <a:t>mvteo.gov.ba</a:t>
            </a:r>
            <a:endParaRPr lang="bs-Latn-BA" sz="1800" b="1" dirty="0" smtClean="0"/>
          </a:p>
          <a:p>
            <a:pPr algn="l"/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34228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547</Words>
  <Application>Microsoft Office PowerPoint</Application>
  <PresentationFormat>On-screen Show (4:3)</PresentationFormat>
  <Paragraphs>64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Forum za koordinaciju donatora Sarajevo, 16. oktobar 2014 </vt:lpstr>
      <vt:lpstr>Sadržaj</vt:lpstr>
      <vt:lpstr>Radna grupa za izradu Akcionog plana za zaštitu od poplava i upravljanje vodama</vt:lpstr>
      <vt:lpstr>Akcioni plan za zaštitu od poplava i upravljanje vodama I</vt:lpstr>
      <vt:lpstr>Akcioni plan za zaštitu od poplava i upravljanje vodama II</vt:lpstr>
      <vt:lpstr>Posebne mjere za zaštitu od poplava</vt:lpstr>
      <vt:lpstr>Regionalni program BiH - Srbija</vt:lpstr>
      <vt:lpstr>Forum za koordinaciju donatora Sarajevo, 16. oktobar 2014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Forum za koordinaciju donatora Sarajevo, 16. oktobar 2014</dc:title>
  <dc:creator>Boško Kenjić</dc:creator>
  <cp:lastModifiedBy>operater</cp:lastModifiedBy>
  <cp:revision>11</cp:revision>
  <dcterms:created xsi:type="dcterms:W3CDTF">2014-10-15T09:50:37Z</dcterms:created>
  <dcterms:modified xsi:type="dcterms:W3CDTF">2014-10-15T14:02:24Z</dcterms:modified>
</cp:coreProperties>
</file>